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0" r:id="rId2"/>
    <p:sldId id="341" r:id="rId3"/>
    <p:sldId id="339" r:id="rId4"/>
    <p:sldId id="346" r:id="rId5"/>
    <p:sldId id="345" r:id="rId6"/>
    <p:sldId id="344" r:id="rId7"/>
    <p:sldId id="347" r:id="rId8"/>
    <p:sldId id="343" r:id="rId9"/>
    <p:sldId id="348" r:id="rId10"/>
    <p:sldId id="342" r:id="rId11"/>
    <p:sldId id="352" r:id="rId12"/>
    <p:sldId id="353" r:id="rId13"/>
    <p:sldId id="350" r:id="rId14"/>
    <p:sldId id="351" r:id="rId15"/>
    <p:sldId id="34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ign" id="{3AB4B1FC-E9F2-4A6C-BDFF-49021CBAC773}">
          <p14:sldIdLst>
            <p14:sldId id="340"/>
            <p14:sldId id="341"/>
            <p14:sldId id="339"/>
            <p14:sldId id="346"/>
            <p14:sldId id="345"/>
            <p14:sldId id="344"/>
            <p14:sldId id="347"/>
            <p14:sldId id="343"/>
            <p14:sldId id="348"/>
            <p14:sldId id="342"/>
          </p14:sldIdLst>
        </p14:section>
        <p14:section name="Figures:  Response Vars" id="{7145F80F-89E2-40A4-8E49-2A6DCD412794}">
          <p14:sldIdLst>
            <p14:sldId id="352"/>
            <p14:sldId id="353"/>
            <p14:sldId id="350"/>
            <p14:sldId id="351"/>
          </p14:sldIdLst>
        </p14:section>
        <p14:section name="Misc" id="{4F2D88D5-AB88-4401-B219-980CE62D72D0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CC99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1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4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3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6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9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5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00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2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2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3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9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" t="6704" r="7464" b="10624"/>
          <a:stretch/>
        </p:blipFill>
        <p:spPr>
          <a:xfrm>
            <a:off x="263500" y="2421228"/>
            <a:ext cx="8617001" cy="4288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-12714"/>
            <a:ext cx="914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Plantation, Burned Site</a:t>
            </a:r>
          </a:p>
          <a:p>
            <a:r>
              <a:rPr lang="en-US" sz="1400" dirty="0" smtClean="0"/>
              <a:t>In March 2013, 276 seedlings that were grown from cuttings were established along a drainage gradient across three patches (from left to right, Cushion, Transition, Burned Forest).  Seedlings were systematically grouped along transects into seven treatments representing differences in naturally-occurring microsite topography and substrate type  that varied by patch:  Cushion – pool or lawn; Transition – </a:t>
            </a:r>
            <a:r>
              <a:rPr lang="en-US" sz="1400" i="1" dirty="0" smtClean="0"/>
              <a:t>Sphagnum </a:t>
            </a:r>
            <a:r>
              <a:rPr lang="en-US" sz="1400" i="1" dirty="0" err="1" smtClean="0"/>
              <a:t>magellanicum</a:t>
            </a:r>
            <a:r>
              <a:rPr lang="en-US" sz="1400" i="1" dirty="0" smtClean="0"/>
              <a:t> </a:t>
            </a:r>
            <a:r>
              <a:rPr lang="en-US" sz="1400" dirty="0" smtClean="0"/>
              <a:t>or other substrate; Burned Forest – low, medium or high position (relative to the water table) on an </a:t>
            </a:r>
            <a:r>
              <a:rPr lang="en-US" sz="1400" i="1" dirty="0" smtClean="0"/>
              <a:t>S. </a:t>
            </a:r>
            <a:r>
              <a:rPr lang="en-US" sz="1400" i="1" dirty="0" err="1" smtClean="0"/>
              <a:t>magellanicum</a:t>
            </a:r>
            <a:r>
              <a:rPr lang="en-US" sz="1400" dirty="0" smtClean="0"/>
              <a:t> hummock.  Repeat measurements/observations were made of each seedling across the following seasons (though not all measurements were made in all seasons):  March 2013, March 2014, February 2016, March 2017, March 2018 and March 2019.  Seedling response variables of greatest interest include the following:  survival,  vigor, total height, and distance from substrate surface to seedling tip.</a:t>
            </a:r>
          </a:p>
        </p:txBody>
      </p:sp>
    </p:spTree>
    <p:extLst>
      <p:ext uri="{BB962C8B-B14F-4D97-AF65-F5344CB8AC3E}">
        <p14:creationId xmlns:p14="http://schemas.microsoft.com/office/powerpoint/2010/main" val="292595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-127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 smtClean="0"/>
              <a:t>Treatments in Cushion Patch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0" y="965913"/>
            <a:ext cx="7340958" cy="55057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6101" y="4327302"/>
            <a:ext cx="84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Pool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2867" y="2650902"/>
            <a:ext cx="972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Lawn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45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11" y="218941"/>
            <a:ext cx="7761292" cy="64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0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447932"/>
            <a:ext cx="7362047" cy="61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50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9" y="525206"/>
            <a:ext cx="7349168" cy="61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5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9" y="589602"/>
            <a:ext cx="6975679" cy="58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5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-1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Galindo et al. 2021 Experimental Plantation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743"/>
            <a:ext cx="9144000" cy="47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r="8169" b="6392"/>
          <a:stretch/>
        </p:blipFill>
        <p:spPr>
          <a:xfrm>
            <a:off x="309095" y="1081826"/>
            <a:ext cx="8520786" cy="51257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1226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</a:t>
            </a:r>
          </a:p>
        </p:txBody>
      </p:sp>
    </p:spTree>
    <p:extLst>
      <p:ext uri="{BB962C8B-B14F-4D97-AF65-F5344CB8AC3E}">
        <p14:creationId xmlns:p14="http://schemas.microsoft.com/office/powerpoint/2010/main" val="16136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345941"/>
            <a:ext cx="9144000" cy="6248836"/>
            <a:chOff x="0" y="655037"/>
            <a:chExt cx="9144000" cy="62488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37"/>
              <a:ext cx="9144000" cy="577974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18991508">
              <a:off x="7031866" y="4924231"/>
              <a:ext cx="1524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D60093"/>
                  </a:solidFill>
                </a:rPr>
                <a:t>Burned Forest</a:t>
              </a:r>
              <a:endParaRPr lang="en-US" b="1" dirty="0">
                <a:solidFill>
                  <a:srgbClr val="D60093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8991508">
              <a:off x="4354581" y="4788794"/>
              <a:ext cx="1131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D60093"/>
                  </a:solidFill>
                </a:rPr>
                <a:t>Transition</a:t>
              </a:r>
              <a:endParaRPr lang="en-US" b="1" dirty="0">
                <a:solidFill>
                  <a:srgbClr val="D60093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18991508">
              <a:off x="1913980" y="4924230"/>
              <a:ext cx="1131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D60093"/>
                  </a:solidFill>
                </a:rPr>
                <a:t>Transition</a:t>
              </a:r>
              <a:endParaRPr lang="en-US" b="1" dirty="0">
                <a:solidFill>
                  <a:srgbClr val="D60093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8991508">
              <a:off x="349377" y="4509959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D60093"/>
                  </a:solidFill>
                </a:rPr>
                <a:t>Cushion</a:t>
              </a:r>
              <a:endParaRPr lang="en-US" b="1" dirty="0">
                <a:solidFill>
                  <a:srgbClr val="D6009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0" y="6257542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Nos. of groups of seedlings per transect in parentheses; in some instances, seedlings were established singly (i.e., not grouped with another seedling or seedlings).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433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" y="-12714"/>
            <a:ext cx="9144000" cy="6873649"/>
            <a:chOff x="1" y="-12714"/>
            <a:chExt cx="9144000" cy="6873649"/>
          </a:xfrm>
        </p:grpSpPr>
        <p:grpSp>
          <p:nvGrpSpPr>
            <p:cNvPr id="15" name="Group 14"/>
            <p:cNvGrpSpPr/>
            <p:nvPr/>
          </p:nvGrpSpPr>
          <p:grpSpPr>
            <a:xfrm>
              <a:off x="1719330" y="1378040"/>
              <a:ext cx="5705340" cy="4829577"/>
              <a:chOff x="1867437" y="1378040"/>
              <a:chExt cx="5705340" cy="482957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867437" y="1378040"/>
                <a:ext cx="5705340" cy="48295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Connector 3"/>
              <p:cNvCxnSpPr/>
              <p:nvPr/>
            </p:nvCxnSpPr>
            <p:spPr>
              <a:xfrm>
                <a:off x="2253803" y="1378040"/>
                <a:ext cx="25758" cy="48295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2806879" y="1378040"/>
                <a:ext cx="25758" cy="48295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3359955" y="1378040"/>
                <a:ext cx="25758" cy="48295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3913031" y="1378040"/>
                <a:ext cx="25758" cy="48295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4466107" y="1378040"/>
                <a:ext cx="25758" cy="48295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019183" y="1378040"/>
                <a:ext cx="25758" cy="48295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572259" y="1378040"/>
                <a:ext cx="25758" cy="48295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125335" y="1378040"/>
                <a:ext cx="25758" cy="48295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678411" y="1378040"/>
                <a:ext cx="25758" cy="48295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7231487" y="1378040"/>
                <a:ext cx="25758" cy="482957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1" y="-12714"/>
              <a:ext cx="914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Experimental Plantation: </a:t>
              </a:r>
            </a:p>
            <a:p>
              <a:pPr algn="ctr"/>
              <a:r>
                <a:rPr lang="en-US" sz="2400" u="sng" dirty="0"/>
                <a:t>Treatments in Burned Forest Patch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8760" y="1008708"/>
              <a:ext cx="1122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Transects: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7732" y="1008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5050" y="1008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14081" y="1008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73884" y="1008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80036" y="1008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29998" y="1008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90608" y="1008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42378" y="1008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78530" y="10087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92340" y="1008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6461" y="6207617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(4)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864280" y="1471175"/>
              <a:ext cx="508589" cy="489398"/>
              <a:chOff x="1866911" y="1693098"/>
              <a:chExt cx="508589" cy="489398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864280" y="2301346"/>
              <a:ext cx="508589" cy="489398"/>
              <a:chOff x="1866911" y="1693098"/>
              <a:chExt cx="508589" cy="48939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874528" y="3131517"/>
              <a:ext cx="508589" cy="489398"/>
              <a:chOff x="1866911" y="1693098"/>
              <a:chExt cx="508589" cy="489398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851401" y="3961688"/>
              <a:ext cx="508589" cy="489398"/>
              <a:chOff x="1866911" y="1693098"/>
              <a:chExt cx="508589" cy="489398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Isosceles Triangle 47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Isosceles Triangle 48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Isosceles Triangle 49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868699" y="4791859"/>
              <a:ext cx="508589" cy="489398"/>
              <a:chOff x="1866911" y="1693098"/>
              <a:chExt cx="508589" cy="489398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Isosceles Triangle 52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868700" y="5622031"/>
              <a:ext cx="508589" cy="489398"/>
              <a:chOff x="1866911" y="1693098"/>
              <a:chExt cx="508589" cy="489398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Isosceles Triangle 57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111924" y="6553158"/>
              <a:ext cx="83572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Nos. in () represent number of groups of multiple seedlings. Diagrams of seedlings only shown for transects 1 – 3.</a:t>
              </a:r>
              <a:endParaRPr lang="en-US" sz="14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57846" y="1495619"/>
              <a:ext cx="1285830" cy="1946136"/>
              <a:chOff x="157846" y="1675925"/>
              <a:chExt cx="1285830" cy="1946136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57846" y="1675925"/>
                <a:ext cx="508589" cy="489398"/>
                <a:chOff x="1866911" y="1693098"/>
                <a:chExt cx="508589" cy="489398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1866911" y="1693098"/>
                  <a:ext cx="508589" cy="48939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Isosceles Triangle 60"/>
                <p:cNvSpPr/>
                <p:nvPr/>
              </p:nvSpPr>
              <p:spPr>
                <a:xfrm>
                  <a:off x="2012219" y="1976434"/>
                  <a:ext cx="119235" cy="109944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Isosceles Triangle 61"/>
                <p:cNvSpPr/>
                <p:nvPr/>
              </p:nvSpPr>
              <p:spPr>
                <a:xfrm>
                  <a:off x="2100224" y="1742466"/>
                  <a:ext cx="119235" cy="109944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Isosceles Triangle 62"/>
                <p:cNvSpPr/>
                <p:nvPr/>
              </p:nvSpPr>
              <p:spPr>
                <a:xfrm>
                  <a:off x="2164619" y="1897012"/>
                  <a:ext cx="119235" cy="109944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90926" y="2237066"/>
                <a:ext cx="125275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Group of 3</a:t>
                </a:r>
              </a:p>
              <a:p>
                <a:r>
                  <a:rPr lang="en-US" sz="1400" dirty="0" smtClean="0"/>
                  <a:t>seedlings at L, M and H positions on a</a:t>
                </a:r>
              </a:p>
              <a:p>
                <a:r>
                  <a:rPr lang="en-US" sz="1400" i="1" dirty="0" smtClean="0"/>
                  <a:t>Sphagnum</a:t>
                </a:r>
                <a:r>
                  <a:rPr lang="en-US" sz="1400" dirty="0" smtClean="0"/>
                  <a:t> hummock.</a:t>
                </a:r>
                <a:endParaRPr lang="en-US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57846" y="3705416"/>
              <a:ext cx="1281694" cy="2380170"/>
              <a:chOff x="157846" y="4066028"/>
              <a:chExt cx="1281694" cy="23801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57846" y="4066028"/>
                <a:ext cx="508589" cy="489398"/>
                <a:chOff x="1866911" y="1693098"/>
                <a:chExt cx="508589" cy="489398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1866911" y="1693098"/>
                  <a:ext cx="508589" cy="48939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Isosceles Triangle 65"/>
                <p:cNvSpPr/>
                <p:nvPr/>
              </p:nvSpPr>
              <p:spPr>
                <a:xfrm>
                  <a:off x="2012219" y="1976434"/>
                  <a:ext cx="119235" cy="109944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186790" y="4630316"/>
                <a:ext cx="125275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Individual / un-grouped</a:t>
                </a:r>
              </a:p>
              <a:p>
                <a:r>
                  <a:rPr lang="en-US" sz="1400" dirty="0" smtClean="0"/>
                  <a:t>seedling, usually in “low” position due to absence of hummock.</a:t>
                </a:r>
                <a:endParaRPr lang="en-US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390536" y="1466678"/>
              <a:ext cx="508589" cy="489398"/>
              <a:chOff x="1866911" y="1693098"/>
              <a:chExt cx="508589" cy="489398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Isosceles Triangle 69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Isosceles Triangle 70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Isosceles Triangle 71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416006" y="2304571"/>
              <a:ext cx="508589" cy="489398"/>
              <a:chOff x="1866911" y="1693098"/>
              <a:chExt cx="508589" cy="489398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Isosceles Triangle 74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Isosceles Triangle 75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Isosceles Triangle 76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2414757" y="3127726"/>
              <a:ext cx="508589" cy="489398"/>
              <a:chOff x="1866911" y="1693098"/>
              <a:chExt cx="508589" cy="489398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Isosceles Triangle 79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Isosceles Triangle 81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2415156" y="3967211"/>
              <a:ext cx="508589" cy="489398"/>
              <a:chOff x="1866911" y="1693098"/>
              <a:chExt cx="508589" cy="489398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Isosceles Triangle 85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Isosceles Triangle 86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2421345" y="4789419"/>
              <a:ext cx="508589" cy="489398"/>
              <a:chOff x="1866911" y="1693098"/>
              <a:chExt cx="508589" cy="489398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Isosceles Triangle 94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2432462" y="5625394"/>
              <a:ext cx="508589" cy="489398"/>
              <a:chOff x="1866911" y="1693098"/>
              <a:chExt cx="508589" cy="489398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Isosceles Triangle 97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2976397" y="1480594"/>
              <a:ext cx="508589" cy="489398"/>
              <a:chOff x="1866911" y="1693098"/>
              <a:chExt cx="508589" cy="489398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Isosceles Triangle 100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Isosceles Triangle 101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Isosceles Triangle 102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2974132" y="2315533"/>
              <a:ext cx="508589" cy="489398"/>
              <a:chOff x="1866911" y="1693098"/>
              <a:chExt cx="508589" cy="489398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Isosceles Triangle 105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Isosceles Triangle 106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Isosceles Triangle 107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976063" y="3141913"/>
              <a:ext cx="508589" cy="489398"/>
              <a:chOff x="1866911" y="1693098"/>
              <a:chExt cx="508589" cy="489398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Isosceles Triangle 110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Isosceles Triangle 111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2978481" y="3964669"/>
              <a:ext cx="508589" cy="489398"/>
              <a:chOff x="1866911" y="1693098"/>
              <a:chExt cx="508589" cy="489398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Isosceles Triangle 117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2965530" y="4782945"/>
              <a:ext cx="508589" cy="489398"/>
              <a:chOff x="1866911" y="1693098"/>
              <a:chExt cx="508589" cy="489398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Isosceles Triangle 125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999990" y="5622031"/>
              <a:ext cx="508589" cy="489398"/>
              <a:chOff x="1866911" y="1693098"/>
              <a:chExt cx="508589" cy="489398"/>
            </a:xfrm>
          </p:grpSpPr>
          <p:sp>
            <p:nvSpPr>
              <p:cNvPr id="128" name="Oval 127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Isosceles Triangle 128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2459631" y="620343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(4)</a:t>
              </a:r>
              <a:endParaRPr lang="en-US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024490" y="620343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(4)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96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7" b="4832"/>
          <a:stretch/>
        </p:blipFill>
        <p:spPr>
          <a:xfrm>
            <a:off x="328286" y="1094705"/>
            <a:ext cx="8129010" cy="53060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-1226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/>
              <a:t>Treatments in Burned Forest Patch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9138" y="3747753"/>
            <a:ext cx="796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Low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0478" y="2871989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Medium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4674" y="2122868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High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2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-132"/>
          <a:stretch/>
        </p:blipFill>
        <p:spPr>
          <a:xfrm>
            <a:off x="1006402" y="953037"/>
            <a:ext cx="7351986" cy="55185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-127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 smtClean="0"/>
              <a:t>Treatments in Burned Forest Patch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3380" y="4095483"/>
            <a:ext cx="796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Low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089" y="3189114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Medium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3621" y="2444840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High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97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1340" y="1159097"/>
            <a:ext cx="7364608" cy="5599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00591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78423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56255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34086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11918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" y="-127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/>
              <a:t>T</a:t>
            </a:r>
            <a:r>
              <a:rPr lang="en-US" sz="2400" u="sng" dirty="0" smtClean="0"/>
              <a:t>reatments in Transition Patch</a:t>
            </a:r>
            <a:r>
              <a:rPr lang="en-US" sz="2400" dirty="0" smtClean="0"/>
              <a:t> (eastern area)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8760" y="789765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Transects: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67732" y="7897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13444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16110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91024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77040" y="7746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11652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105" y="4419766"/>
            <a:ext cx="1542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Nos. in () represent numbers of seedlings</a:t>
            </a:r>
          </a:p>
          <a:p>
            <a:r>
              <a:rPr lang="en-US" sz="1400" dirty="0" smtClean="0"/>
              <a:t>established in pairs.</a:t>
            </a:r>
            <a:endParaRPr lang="en-US" sz="1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57846" y="1495619"/>
            <a:ext cx="1285830" cy="1299805"/>
            <a:chOff x="157846" y="1675925"/>
            <a:chExt cx="1285830" cy="1299805"/>
          </a:xfrm>
        </p:grpSpPr>
        <p:grpSp>
          <p:nvGrpSpPr>
            <p:cNvPr id="54" name="Group 53"/>
            <p:cNvGrpSpPr/>
            <p:nvPr/>
          </p:nvGrpSpPr>
          <p:grpSpPr>
            <a:xfrm>
              <a:off x="157846" y="1675925"/>
              <a:ext cx="508589" cy="489398"/>
              <a:chOff x="1866911" y="1693098"/>
              <a:chExt cx="508589" cy="48939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/>
              <p:cNvSpPr/>
              <p:nvPr/>
            </p:nvSpPr>
            <p:spPr>
              <a:xfrm>
                <a:off x="2071836" y="189333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90926" y="2237066"/>
              <a:ext cx="125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Seedling on </a:t>
              </a:r>
              <a:r>
                <a:rPr lang="en-US" sz="1400" i="1" dirty="0" smtClean="0"/>
                <a:t>Sphagnum</a:t>
              </a:r>
              <a:r>
                <a:rPr lang="en-US" sz="1400" dirty="0" smtClean="0"/>
                <a:t> mat</a:t>
              </a:r>
              <a:endParaRPr lang="en-US" dirty="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7199710" y="2065171"/>
            <a:ext cx="443543" cy="394567"/>
            <a:chOff x="1866911" y="1693098"/>
            <a:chExt cx="508589" cy="489398"/>
          </a:xfrm>
        </p:grpSpPr>
        <p:sp>
          <p:nvSpPr>
            <p:cNvPr id="120" name="Oval 119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120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814831" y="2065171"/>
            <a:ext cx="443543" cy="394567"/>
            <a:chOff x="6730769" y="2299672"/>
            <a:chExt cx="508589" cy="489398"/>
          </a:xfrm>
        </p:grpSpPr>
        <p:sp>
          <p:nvSpPr>
            <p:cNvPr id="123" name="Oval 122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Isosceles Triangle 129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7814831" y="1220652"/>
            <a:ext cx="443543" cy="394567"/>
            <a:chOff x="6730769" y="2299672"/>
            <a:chExt cx="508589" cy="489398"/>
          </a:xfrm>
        </p:grpSpPr>
        <p:sp>
          <p:nvSpPr>
            <p:cNvPr id="132" name="Oval 131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Isosceles Triangle 132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7814831" y="2909690"/>
            <a:ext cx="443543" cy="394567"/>
            <a:chOff x="6730769" y="2299672"/>
            <a:chExt cx="508589" cy="489398"/>
          </a:xfrm>
        </p:grpSpPr>
        <p:sp>
          <p:nvSpPr>
            <p:cNvPr id="135" name="Oval 134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7814831" y="3754209"/>
            <a:ext cx="443543" cy="394567"/>
            <a:chOff x="6730769" y="2299672"/>
            <a:chExt cx="508589" cy="489398"/>
          </a:xfrm>
        </p:grpSpPr>
        <p:sp>
          <p:nvSpPr>
            <p:cNvPr id="138" name="Oval 137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Isosceles Triangle 138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814831" y="4598728"/>
            <a:ext cx="443543" cy="394567"/>
            <a:chOff x="6730769" y="2299672"/>
            <a:chExt cx="508589" cy="489398"/>
          </a:xfrm>
        </p:grpSpPr>
        <p:sp>
          <p:nvSpPr>
            <p:cNvPr id="141" name="Oval 140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Isosceles Triangle 141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99710" y="5443247"/>
            <a:ext cx="443543" cy="394567"/>
            <a:chOff x="1866911" y="1693098"/>
            <a:chExt cx="508589" cy="489398"/>
          </a:xfrm>
        </p:grpSpPr>
        <p:sp>
          <p:nvSpPr>
            <p:cNvPr id="144" name="Oval 143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Isosceles Triangle 144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7814831" y="5443247"/>
            <a:ext cx="443543" cy="394567"/>
            <a:chOff x="6730769" y="2299672"/>
            <a:chExt cx="508589" cy="489398"/>
          </a:xfrm>
        </p:grpSpPr>
        <p:sp>
          <p:nvSpPr>
            <p:cNvPr id="147" name="Oval 146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7814831" y="6287766"/>
            <a:ext cx="443543" cy="394567"/>
            <a:chOff x="6730769" y="2299672"/>
            <a:chExt cx="508589" cy="489398"/>
          </a:xfrm>
        </p:grpSpPr>
        <p:sp>
          <p:nvSpPr>
            <p:cNvPr id="150" name="Oval 149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5819714" y="1220651"/>
            <a:ext cx="443543" cy="394567"/>
            <a:chOff x="6730769" y="2299672"/>
            <a:chExt cx="508589" cy="489398"/>
          </a:xfrm>
        </p:grpSpPr>
        <p:sp>
          <p:nvSpPr>
            <p:cNvPr id="153" name="Oval 152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Isosceles Triangle 153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5819012" y="2059881"/>
            <a:ext cx="443543" cy="394567"/>
            <a:chOff x="1866911" y="1693098"/>
            <a:chExt cx="508589" cy="489398"/>
          </a:xfrm>
        </p:grpSpPr>
        <p:sp>
          <p:nvSpPr>
            <p:cNvPr id="156" name="Oval 155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408200" y="2065171"/>
            <a:ext cx="443543" cy="394567"/>
            <a:chOff x="6730769" y="2299672"/>
            <a:chExt cx="508589" cy="489398"/>
          </a:xfrm>
        </p:grpSpPr>
        <p:sp>
          <p:nvSpPr>
            <p:cNvPr id="159" name="Oval 158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Isosceles Triangle 159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57846" y="2838746"/>
            <a:ext cx="1285830" cy="1299805"/>
            <a:chOff x="157846" y="2838746"/>
            <a:chExt cx="1285830" cy="1299805"/>
          </a:xfrm>
        </p:grpSpPr>
        <p:grpSp>
          <p:nvGrpSpPr>
            <p:cNvPr id="162" name="Group 161"/>
            <p:cNvGrpSpPr/>
            <p:nvPr/>
          </p:nvGrpSpPr>
          <p:grpSpPr>
            <a:xfrm>
              <a:off x="157846" y="2838746"/>
              <a:ext cx="508589" cy="489398"/>
              <a:chOff x="1866911" y="1693098"/>
              <a:chExt cx="508589" cy="489398"/>
            </a:xfrm>
            <a:noFill/>
          </p:grpSpPr>
          <p:sp>
            <p:nvSpPr>
              <p:cNvPr id="164" name="Oval 163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Isosceles Triangle 164"/>
              <p:cNvSpPr/>
              <p:nvPr/>
            </p:nvSpPr>
            <p:spPr>
              <a:xfrm>
                <a:off x="2071836" y="1893336"/>
                <a:ext cx="119235" cy="1099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190926" y="3399887"/>
              <a:ext cx="125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Seedling on other substrate</a:t>
              </a:r>
              <a:endParaRPr lang="en-US" dirty="0"/>
            </a:p>
          </p:txBody>
        </p:sp>
        <p:sp>
          <p:nvSpPr>
            <p:cNvPr id="166" name="Isosceles Triangle 165"/>
            <p:cNvSpPr/>
            <p:nvPr/>
          </p:nvSpPr>
          <p:spPr>
            <a:xfrm>
              <a:off x="345107" y="3014377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408198" y="2909689"/>
            <a:ext cx="443543" cy="394567"/>
            <a:chOff x="6730769" y="2299672"/>
            <a:chExt cx="508589" cy="489398"/>
          </a:xfrm>
        </p:grpSpPr>
        <p:sp>
          <p:nvSpPr>
            <p:cNvPr id="168" name="Oval 167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Isosceles Triangle 168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818094" y="3761569"/>
            <a:ext cx="443543" cy="394567"/>
            <a:chOff x="1866911" y="1693098"/>
            <a:chExt cx="508589" cy="489398"/>
          </a:xfrm>
        </p:grpSpPr>
        <p:sp>
          <p:nvSpPr>
            <p:cNvPr id="171" name="Oval 170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Isosceles Triangle 171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6442919" y="3754529"/>
            <a:ext cx="443543" cy="394567"/>
            <a:chOff x="6730769" y="2299672"/>
            <a:chExt cx="508589" cy="489398"/>
          </a:xfrm>
        </p:grpSpPr>
        <p:sp>
          <p:nvSpPr>
            <p:cNvPr id="174" name="Oval 173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Isosceles Triangle 174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6434835" y="4598727"/>
            <a:ext cx="443543" cy="394567"/>
            <a:chOff x="6730769" y="2299672"/>
            <a:chExt cx="508589" cy="489398"/>
          </a:xfrm>
        </p:grpSpPr>
        <p:sp>
          <p:nvSpPr>
            <p:cNvPr id="177" name="Oval 176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Isosceles Triangle 177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6434835" y="5435429"/>
            <a:ext cx="443543" cy="394567"/>
            <a:chOff x="6730769" y="2299672"/>
            <a:chExt cx="508589" cy="489398"/>
          </a:xfrm>
        </p:grpSpPr>
        <p:sp>
          <p:nvSpPr>
            <p:cNvPr id="180" name="Oval 179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Isosceles Triangle 180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4435963" y="1215191"/>
            <a:ext cx="443543" cy="394567"/>
            <a:chOff x="1866911" y="1693098"/>
            <a:chExt cx="508589" cy="489398"/>
          </a:xfrm>
        </p:grpSpPr>
        <p:sp>
          <p:nvSpPr>
            <p:cNvPr id="183" name="Oval 182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Isosceles Triangle 183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028927" y="1215191"/>
            <a:ext cx="443543" cy="394567"/>
            <a:chOff x="6730769" y="2299672"/>
            <a:chExt cx="508589" cy="489398"/>
          </a:xfrm>
        </p:grpSpPr>
        <p:sp>
          <p:nvSpPr>
            <p:cNvPr id="186" name="Oval 185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4446612" y="2914795"/>
            <a:ext cx="443543" cy="394567"/>
            <a:chOff x="1866911" y="1693098"/>
            <a:chExt cx="508589" cy="489398"/>
          </a:xfrm>
        </p:grpSpPr>
        <p:sp>
          <p:nvSpPr>
            <p:cNvPr id="189" name="Oval 188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5035800" y="2920085"/>
            <a:ext cx="443543" cy="394567"/>
            <a:chOff x="6730769" y="2299672"/>
            <a:chExt cx="508589" cy="489398"/>
          </a:xfrm>
        </p:grpSpPr>
        <p:sp>
          <p:nvSpPr>
            <p:cNvPr id="192" name="Oval 191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Isosceles Triangle 192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465250" y="3754209"/>
            <a:ext cx="443543" cy="394567"/>
            <a:chOff x="1866911" y="1693098"/>
            <a:chExt cx="508589" cy="489398"/>
          </a:xfrm>
        </p:grpSpPr>
        <p:sp>
          <p:nvSpPr>
            <p:cNvPr id="195" name="Oval 194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Isosceles Triangle 195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5054438" y="3759499"/>
            <a:ext cx="443543" cy="394567"/>
            <a:chOff x="6730769" y="2299672"/>
            <a:chExt cx="508589" cy="489398"/>
          </a:xfrm>
        </p:grpSpPr>
        <p:sp>
          <p:nvSpPr>
            <p:cNvPr id="198" name="Oval 197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Isosceles Triangle 198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4487954" y="4594561"/>
            <a:ext cx="443543" cy="394567"/>
            <a:chOff x="1866911" y="1693098"/>
            <a:chExt cx="508589" cy="489398"/>
          </a:xfrm>
        </p:grpSpPr>
        <p:sp>
          <p:nvSpPr>
            <p:cNvPr id="201" name="Oval 200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Isosceles Triangle 201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5077142" y="4599851"/>
            <a:ext cx="443543" cy="394567"/>
            <a:chOff x="6730769" y="2299672"/>
            <a:chExt cx="508589" cy="489398"/>
          </a:xfrm>
        </p:grpSpPr>
        <p:sp>
          <p:nvSpPr>
            <p:cNvPr id="204" name="Oval 203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Isosceles Triangle 204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3063798" y="1226195"/>
            <a:ext cx="443543" cy="394567"/>
            <a:chOff x="1866911" y="1693098"/>
            <a:chExt cx="508589" cy="489398"/>
          </a:xfrm>
        </p:grpSpPr>
        <p:sp>
          <p:nvSpPr>
            <p:cNvPr id="207" name="Oval 206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Isosceles Triangle 207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3656762" y="1226195"/>
            <a:ext cx="443543" cy="394567"/>
            <a:chOff x="6730769" y="2299672"/>
            <a:chExt cx="508589" cy="489398"/>
          </a:xfrm>
        </p:grpSpPr>
        <p:sp>
          <p:nvSpPr>
            <p:cNvPr id="210" name="Oval 209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Isosceles Triangle 210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058131" y="2065171"/>
            <a:ext cx="443543" cy="394567"/>
            <a:chOff x="1866911" y="1693098"/>
            <a:chExt cx="508589" cy="489398"/>
          </a:xfrm>
        </p:grpSpPr>
        <p:sp>
          <p:nvSpPr>
            <p:cNvPr id="213" name="Oval 212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Isosceles Triangle 213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3651095" y="2065171"/>
            <a:ext cx="443543" cy="394567"/>
            <a:chOff x="6730769" y="2299672"/>
            <a:chExt cx="508589" cy="489398"/>
          </a:xfrm>
        </p:grpSpPr>
        <p:sp>
          <p:nvSpPr>
            <p:cNvPr id="216" name="Oval 215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Isosceles Triangle 216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3077552" y="2904147"/>
            <a:ext cx="443543" cy="394567"/>
            <a:chOff x="1866911" y="1693098"/>
            <a:chExt cx="508589" cy="489398"/>
          </a:xfrm>
        </p:grpSpPr>
        <p:sp>
          <p:nvSpPr>
            <p:cNvPr id="219" name="Oval 218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Isosceles Triangle 219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3670516" y="2904147"/>
            <a:ext cx="443543" cy="394567"/>
            <a:chOff x="6730769" y="2299672"/>
            <a:chExt cx="508589" cy="489398"/>
          </a:xfrm>
        </p:grpSpPr>
        <p:sp>
          <p:nvSpPr>
            <p:cNvPr id="222" name="Oval 221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Isosceles Triangle 222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3072645" y="3761569"/>
            <a:ext cx="443543" cy="394567"/>
            <a:chOff x="1866911" y="1693098"/>
            <a:chExt cx="508589" cy="489398"/>
          </a:xfrm>
        </p:grpSpPr>
        <p:sp>
          <p:nvSpPr>
            <p:cNvPr id="225" name="Oval 224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3665609" y="3761569"/>
            <a:ext cx="443543" cy="394567"/>
            <a:chOff x="6730769" y="2299672"/>
            <a:chExt cx="508589" cy="489398"/>
          </a:xfrm>
        </p:grpSpPr>
        <p:sp>
          <p:nvSpPr>
            <p:cNvPr id="228" name="Oval 227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3066215" y="4594561"/>
            <a:ext cx="443543" cy="394567"/>
            <a:chOff x="1866911" y="1693098"/>
            <a:chExt cx="508589" cy="489398"/>
          </a:xfrm>
        </p:grpSpPr>
        <p:sp>
          <p:nvSpPr>
            <p:cNvPr id="232" name="Oval 231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659179" y="4594561"/>
            <a:ext cx="443543" cy="394567"/>
            <a:chOff x="6730769" y="2299672"/>
            <a:chExt cx="508589" cy="489398"/>
          </a:xfrm>
        </p:grpSpPr>
        <p:sp>
          <p:nvSpPr>
            <p:cNvPr id="235" name="Oval 234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281439" y="1206966"/>
            <a:ext cx="443543" cy="394567"/>
            <a:chOff x="6730769" y="2299672"/>
            <a:chExt cx="508589" cy="489398"/>
          </a:xfrm>
        </p:grpSpPr>
        <p:sp>
          <p:nvSpPr>
            <p:cNvPr id="238" name="Oval 237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1689634" y="2059257"/>
            <a:ext cx="443543" cy="394567"/>
            <a:chOff x="1866911" y="1693098"/>
            <a:chExt cx="508589" cy="489398"/>
          </a:xfrm>
        </p:grpSpPr>
        <p:sp>
          <p:nvSpPr>
            <p:cNvPr id="241" name="Oval 240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282598" y="2059257"/>
            <a:ext cx="443543" cy="394567"/>
            <a:chOff x="6730769" y="2299672"/>
            <a:chExt cx="508589" cy="489398"/>
          </a:xfrm>
        </p:grpSpPr>
        <p:sp>
          <p:nvSpPr>
            <p:cNvPr id="244" name="Oval 243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1698296" y="2899867"/>
            <a:ext cx="443543" cy="394567"/>
            <a:chOff x="1866911" y="1693098"/>
            <a:chExt cx="508589" cy="489398"/>
          </a:xfrm>
        </p:grpSpPr>
        <p:sp>
          <p:nvSpPr>
            <p:cNvPr id="247" name="Oval 246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Isosceles Triangle 247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2291260" y="2899867"/>
            <a:ext cx="443543" cy="394567"/>
            <a:chOff x="6730769" y="2299672"/>
            <a:chExt cx="508589" cy="489398"/>
          </a:xfrm>
        </p:grpSpPr>
        <p:sp>
          <p:nvSpPr>
            <p:cNvPr id="250" name="Oval 249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Isosceles Triangle 250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89849" y="3754209"/>
            <a:ext cx="443543" cy="394567"/>
            <a:chOff x="1866911" y="1693098"/>
            <a:chExt cx="508589" cy="489398"/>
          </a:xfrm>
        </p:grpSpPr>
        <p:sp>
          <p:nvSpPr>
            <p:cNvPr id="253" name="Oval 252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Isosceles Triangle 253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2282813" y="3754209"/>
            <a:ext cx="443543" cy="394567"/>
            <a:chOff x="6730769" y="2299672"/>
            <a:chExt cx="508589" cy="489398"/>
          </a:xfrm>
        </p:grpSpPr>
        <p:sp>
          <p:nvSpPr>
            <p:cNvPr id="256" name="Oval 255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Isosceles Triangle 256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1706994" y="4594561"/>
            <a:ext cx="443543" cy="394567"/>
            <a:chOff x="1866911" y="1693098"/>
            <a:chExt cx="508589" cy="489398"/>
          </a:xfrm>
        </p:grpSpPr>
        <p:sp>
          <p:nvSpPr>
            <p:cNvPr id="259" name="Oval 258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Isosceles Triangle 259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2299958" y="4594561"/>
            <a:ext cx="443543" cy="394567"/>
            <a:chOff x="6730769" y="2299672"/>
            <a:chExt cx="508589" cy="489398"/>
          </a:xfrm>
        </p:grpSpPr>
        <p:sp>
          <p:nvSpPr>
            <p:cNvPr id="262" name="Oval 261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Isosceles Triangle 262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5937910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265" name="TextBox 264"/>
          <p:cNvSpPr txBox="1"/>
          <p:nvPr/>
        </p:nvSpPr>
        <p:spPr>
          <a:xfrm>
            <a:off x="4487954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266" name="TextBox 265"/>
          <p:cNvSpPr txBox="1"/>
          <p:nvPr/>
        </p:nvSpPr>
        <p:spPr>
          <a:xfrm>
            <a:off x="3169156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267" name="TextBox 266"/>
          <p:cNvSpPr txBox="1"/>
          <p:nvPr/>
        </p:nvSpPr>
        <p:spPr>
          <a:xfrm>
            <a:off x="1808142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64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0" y="965913"/>
            <a:ext cx="7340958" cy="55057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-127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 smtClean="0"/>
              <a:t>Treatments in Transition Patch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3216" y="4262908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Sphagnum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430" y="2032716"/>
            <a:ext cx="249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Non-Sphagnum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1340" y="1159097"/>
            <a:ext cx="7364608" cy="5599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00591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78423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56255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34086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11918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" y="-127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 smtClean="0"/>
              <a:t>Treatments in Cushion Patch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8760" y="789765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Transects: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67732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13444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16110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91024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77040" y="7746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11652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(6)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105" y="4419766"/>
            <a:ext cx="1542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Nos. in () represent numbers of seedlings</a:t>
            </a:r>
          </a:p>
          <a:p>
            <a:r>
              <a:rPr lang="en-US" sz="1400" dirty="0" smtClean="0"/>
              <a:t>established in pairs.</a:t>
            </a:r>
            <a:endParaRPr lang="en-US" sz="1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7846" y="1495619"/>
            <a:ext cx="1285830" cy="1084361"/>
            <a:chOff x="157846" y="1495619"/>
            <a:chExt cx="1285830" cy="1084361"/>
          </a:xfrm>
        </p:grpSpPr>
        <p:grpSp>
          <p:nvGrpSpPr>
            <p:cNvPr id="10" name="Group 9"/>
            <p:cNvGrpSpPr/>
            <p:nvPr/>
          </p:nvGrpSpPr>
          <p:grpSpPr>
            <a:xfrm>
              <a:off x="157846" y="1495619"/>
              <a:ext cx="508589" cy="489398"/>
              <a:chOff x="157846" y="1495619"/>
              <a:chExt cx="508589" cy="48939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157846" y="1495619"/>
                <a:ext cx="508589" cy="48939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/>
              <p:cNvSpPr/>
              <p:nvPr/>
            </p:nvSpPr>
            <p:spPr>
              <a:xfrm>
                <a:off x="362771" y="1695857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90926" y="2056760"/>
              <a:ext cx="1252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Seedling in pool</a:t>
              </a:r>
              <a:endParaRPr lang="en-US" dirty="0"/>
            </a:p>
          </p:txBody>
        </p:sp>
      </p:grpSp>
      <p:sp>
        <p:nvSpPr>
          <p:cNvPr id="165" name="Isosceles Triangle 164"/>
          <p:cNvSpPr/>
          <p:nvPr/>
        </p:nvSpPr>
        <p:spPr>
          <a:xfrm>
            <a:off x="362771" y="3038984"/>
            <a:ext cx="119235" cy="10994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57846" y="2838746"/>
            <a:ext cx="1285830" cy="1299805"/>
            <a:chOff x="157846" y="2838746"/>
            <a:chExt cx="1285830" cy="1299805"/>
          </a:xfrm>
        </p:grpSpPr>
        <p:sp>
          <p:nvSpPr>
            <p:cNvPr id="163" name="TextBox 162"/>
            <p:cNvSpPr txBox="1"/>
            <p:nvPr/>
          </p:nvSpPr>
          <p:spPr>
            <a:xfrm>
              <a:off x="190926" y="3399887"/>
              <a:ext cx="125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Seedling on Cushion spp. lawn</a:t>
              </a:r>
              <a:endParaRPr 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57846" y="2838746"/>
              <a:ext cx="508589" cy="489398"/>
              <a:chOff x="157846" y="2838746"/>
              <a:chExt cx="508589" cy="489398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157846" y="2838746"/>
                <a:ext cx="508589" cy="48939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Isosceles Triangle 165"/>
              <p:cNvSpPr/>
              <p:nvPr/>
            </p:nvSpPr>
            <p:spPr>
              <a:xfrm>
                <a:off x="345107" y="3014377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4" name="TextBox 263"/>
          <p:cNvSpPr txBox="1"/>
          <p:nvPr/>
        </p:nvSpPr>
        <p:spPr>
          <a:xfrm>
            <a:off x="5937910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265" name="TextBox 264"/>
          <p:cNvSpPr txBox="1"/>
          <p:nvPr/>
        </p:nvSpPr>
        <p:spPr>
          <a:xfrm>
            <a:off x="4487954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(8)</a:t>
            </a:r>
            <a:endParaRPr lang="en-US" dirty="0"/>
          </a:p>
        </p:txBody>
      </p:sp>
      <p:sp>
        <p:nvSpPr>
          <p:cNvPr id="266" name="TextBox 265"/>
          <p:cNvSpPr txBox="1"/>
          <p:nvPr/>
        </p:nvSpPr>
        <p:spPr>
          <a:xfrm>
            <a:off x="3169156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267" name="TextBox 266"/>
          <p:cNvSpPr txBox="1"/>
          <p:nvPr/>
        </p:nvSpPr>
        <p:spPr>
          <a:xfrm>
            <a:off x="1808142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202867" y="1220652"/>
            <a:ext cx="1036437" cy="395956"/>
            <a:chOff x="7197546" y="1220652"/>
            <a:chExt cx="1036437" cy="395956"/>
          </a:xfrm>
        </p:grpSpPr>
        <p:grpSp>
          <p:nvGrpSpPr>
            <p:cNvPr id="19" name="Group 18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Isosceles Triangle 132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268" name="Oval 267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Isosceles Triangle 268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0" name="Group 269"/>
          <p:cNvGrpSpPr/>
          <p:nvPr/>
        </p:nvGrpSpPr>
        <p:grpSpPr>
          <a:xfrm>
            <a:off x="7202867" y="1894977"/>
            <a:ext cx="1036437" cy="395956"/>
            <a:chOff x="7197546" y="1220652"/>
            <a:chExt cx="1036437" cy="395956"/>
          </a:xfrm>
        </p:grpSpPr>
        <p:grpSp>
          <p:nvGrpSpPr>
            <p:cNvPr id="271" name="Group 270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275" name="Oval 274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Isosceles Triangle 275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Isosceles Triangle 273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202867" y="2569302"/>
            <a:ext cx="1036437" cy="395956"/>
            <a:chOff x="7197546" y="1220652"/>
            <a:chExt cx="1036437" cy="395956"/>
          </a:xfrm>
        </p:grpSpPr>
        <p:grpSp>
          <p:nvGrpSpPr>
            <p:cNvPr id="278" name="Group 277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282" name="Oval 281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Isosceles Triangle 282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280" name="Oval 279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Isosceles Triangle 280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4" name="Group 283"/>
          <p:cNvGrpSpPr/>
          <p:nvPr/>
        </p:nvGrpSpPr>
        <p:grpSpPr>
          <a:xfrm>
            <a:off x="7202867" y="3243627"/>
            <a:ext cx="1036437" cy="395956"/>
            <a:chOff x="7197546" y="1220652"/>
            <a:chExt cx="1036437" cy="395956"/>
          </a:xfrm>
        </p:grpSpPr>
        <p:grpSp>
          <p:nvGrpSpPr>
            <p:cNvPr id="285" name="Group 284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Isosceles Triangle 289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Isosceles Triangle 287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1" name="Group 290"/>
          <p:cNvGrpSpPr/>
          <p:nvPr/>
        </p:nvGrpSpPr>
        <p:grpSpPr>
          <a:xfrm>
            <a:off x="7202867" y="3917952"/>
            <a:ext cx="1036437" cy="395956"/>
            <a:chOff x="7197546" y="1220652"/>
            <a:chExt cx="1036437" cy="395956"/>
          </a:xfrm>
        </p:grpSpPr>
        <p:grpSp>
          <p:nvGrpSpPr>
            <p:cNvPr id="292" name="Group 291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Isosceles Triangle 296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3" name="Group 292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Isosceles Triangle 294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8" name="Group 297"/>
          <p:cNvGrpSpPr/>
          <p:nvPr/>
        </p:nvGrpSpPr>
        <p:grpSpPr>
          <a:xfrm>
            <a:off x="7202867" y="4592277"/>
            <a:ext cx="1036437" cy="395956"/>
            <a:chOff x="7197546" y="1220652"/>
            <a:chExt cx="1036437" cy="395956"/>
          </a:xfrm>
        </p:grpSpPr>
        <p:grpSp>
          <p:nvGrpSpPr>
            <p:cNvPr id="299" name="Group 298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Isosceles Triangle 303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0" name="Group 299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Isosceles Triangle 301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0" name="Group 319"/>
          <p:cNvGrpSpPr/>
          <p:nvPr/>
        </p:nvGrpSpPr>
        <p:grpSpPr>
          <a:xfrm>
            <a:off x="5823648" y="1220652"/>
            <a:ext cx="1036437" cy="395956"/>
            <a:chOff x="7197546" y="1220652"/>
            <a:chExt cx="1036437" cy="395956"/>
          </a:xfrm>
        </p:grpSpPr>
        <p:grpSp>
          <p:nvGrpSpPr>
            <p:cNvPr id="370" name="Group 369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74" name="Oval 373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Isosceles Triangle 374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72" name="Oval 371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Isosceles Triangle 372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1" name="Group 320"/>
          <p:cNvGrpSpPr/>
          <p:nvPr/>
        </p:nvGrpSpPr>
        <p:grpSpPr>
          <a:xfrm>
            <a:off x="5823648" y="1894977"/>
            <a:ext cx="1036437" cy="395956"/>
            <a:chOff x="7197546" y="1220652"/>
            <a:chExt cx="1036437" cy="395956"/>
          </a:xfrm>
        </p:grpSpPr>
        <p:grpSp>
          <p:nvGrpSpPr>
            <p:cNvPr id="364" name="Group 363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68" name="Oval 367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Isosceles Triangle 368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66" name="Oval 365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Isosceles Triangle 366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2" name="Group 321"/>
          <p:cNvGrpSpPr/>
          <p:nvPr/>
        </p:nvGrpSpPr>
        <p:grpSpPr>
          <a:xfrm>
            <a:off x="5823648" y="2569302"/>
            <a:ext cx="1036437" cy="395956"/>
            <a:chOff x="7197546" y="1220652"/>
            <a:chExt cx="1036437" cy="395956"/>
          </a:xfrm>
        </p:grpSpPr>
        <p:grpSp>
          <p:nvGrpSpPr>
            <p:cNvPr id="358" name="Group 357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62" name="Oval 361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Isosceles Triangle 362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60" name="Oval 359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Isosceles Triangle 360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3" name="Group 322"/>
          <p:cNvGrpSpPr/>
          <p:nvPr/>
        </p:nvGrpSpPr>
        <p:grpSpPr>
          <a:xfrm>
            <a:off x="5823648" y="3243627"/>
            <a:ext cx="1036437" cy="395956"/>
            <a:chOff x="7197546" y="1220652"/>
            <a:chExt cx="1036437" cy="395956"/>
          </a:xfrm>
        </p:grpSpPr>
        <p:grpSp>
          <p:nvGrpSpPr>
            <p:cNvPr id="352" name="Group 351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56" name="Oval 355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Isosceles Triangle 356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54" name="Oval 353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Isosceles Triangle 354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4" name="Group 323"/>
          <p:cNvGrpSpPr/>
          <p:nvPr/>
        </p:nvGrpSpPr>
        <p:grpSpPr>
          <a:xfrm>
            <a:off x="5823648" y="3917952"/>
            <a:ext cx="1036437" cy="395956"/>
            <a:chOff x="7197546" y="1220652"/>
            <a:chExt cx="1036437" cy="395956"/>
          </a:xfrm>
        </p:grpSpPr>
        <p:grpSp>
          <p:nvGrpSpPr>
            <p:cNvPr id="346" name="Group 345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50" name="Oval 349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Isosceles Triangle 350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48" name="Oval 347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Isosceles Triangle 348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5" name="Group 324"/>
          <p:cNvGrpSpPr/>
          <p:nvPr/>
        </p:nvGrpSpPr>
        <p:grpSpPr>
          <a:xfrm>
            <a:off x="5823648" y="4592277"/>
            <a:ext cx="1036437" cy="395956"/>
            <a:chOff x="7197546" y="1220652"/>
            <a:chExt cx="1036437" cy="395956"/>
          </a:xfrm>
        </p:grpSpPr>
        <p:grpSp>
          <p:nvGrpSpPr>
            <p:cNvPr id="340" name="Group 339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44" name="Oval 343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Isosceles Triangle 344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42" name="Oval 341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Isosceles Triangle 342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6" name="Group 325"/>
          <p:cNvGrpSpPr/>
          <p:nvPr/>
        </p:nvGrpSpPr>
        <p:grpSpPr>
          <a:xfrm>
            <a:off x="5823648" y="5266602"/>
            <a:ext cx="1036437" cy="395956"/>
            <a:chOff x="7197546" y="1220652"/>
            <a:chExt cx="1036437" cy="395956"/>
          </a:xfrm>
        </p:grpSpPr>
        <p:grpSp>
          <p:nvGrpSpPr>
            <p:cNvPr id="334" name="Group 333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38" name="Oval 337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Isosceles Triangle 338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5" name="Group 334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36" name="Oval 335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Isosceles Triangle 336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6" name="Group 375"/>
          <p:cNvGrpSpPr/>
          <p:nvPr/>
        </p:nvGrpSpPr>
        <p:grpSpPr>
          <a:xfrm>
            <a:off x="4443538" y="1222322"/>
            <a:ext cx="1036437" cy="5116234"/>
            <a:chOff x="7202867" y="1220652"/>
            <a:chExt cx="1036437" cy="51162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7202867" y="1220652"/>
              <a:ext cx="1036437" cy="395956"/>
              <a:chOff x="7197546" y="1220652"/>
              <a:chExt cx="1036437" cy="395956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31" name="Oval 430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Isosceles Triangle 431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8" name="Group 427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429" name="Oval 428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Isosceles Triangle 429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8" name="Group 377"/>
            <p:cNvGrpSpPr/>
            <p:nvPr/>
          </p:nvGrpSpPr>
          <p:grpSpPr>
            <a:xfrm>
              <a:off x="7202867" y="1894977"/>
              <a:ext cx="1036437" cy="395956"/>
              <a:chOff x="7197546" y="1220652"/>
              <a:chExt cx="1036437" cy="395956"/>
            </a:xfrm>
          </p:grpSpPr>
          <p:grpSp>
            <p:nvGrpSpPr>
              <p:cNvPr id="421" name="Group 420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25" name="Oval 424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Isosceles Triangle 425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2" name="Group 421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423" name="Oval 422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Isosceles Triangle 423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9" name="Group 378"/>
            <p:cNvGrpSpPr/>
            <p:nvPr/>
          </p:nvGrpSpPr>
          <p:grpSpPr>
            <a:xfrm>
              <a:off x="7202867" y="2569302"/>
              <a:ext cx="1036437" cy="395956"/>
              <a:chOff x="7197546" y="1220652"/>
              <a:chExt cx="1036437" cy="395956"/>
            </a:xfrm>
          </p:grpSpPr>
          <p:grpSp>
            <p:nvGrpSpPr>
              <p:cNvPr id="415" name="Group 414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19" name="Oval 418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Isosceles Triangle 419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6" name="Group 415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417" name="Oval 416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Isosceles Triangle 417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0" name="Group 379"/>
            <p:cNvGrpSpPr/>
            <p:nvPr/>
          </p:nvGrpSpPr>
          <p:grpSpPr>
            <a:xfrm>
              <a:off x="7202867" y="3243627"/>
              <a:ext cx="1036437" cy="395956"/>
              <a:chOff x="7197546" y="1220652"/>
              <a:chExt cx="1036437" cy="395956"/>
            </a:xfrm>
          </p:grpSpPr>
          <p:grpSp>
            <p:nvGrpSpPr>
              <p:cNvPr id="409" name="Group 408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13" name="Oval 412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Isosceles Triangle 413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0" name="Group 409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411" name="Oval 410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Isosceles Triangle 411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1" name="Group 380"/>
            <p:cNvGrpSpPr/>
            <p:nvPr/>
          </p:nvGrpSpPr>
          <p:grpSpPr>
            <a:xfrm>
              <a:off x="7202867" y="3917952"/>
              <a:ext cx="1036437" cy="395956"/>
              <a:chOff x="7197546" y="1220652"/>
              <a:chExt cx="1036437" cy="395956"/>
            </a:xfrm>
          </p:grpSpPr>
          <p:grpSp>
            <p:nvGrpSpPr>
              <p:cNvPr id="403" name="Group 402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07" name="Oval 406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Isosceles Triangle 407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4" name="Group 403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405" name="Oval 404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Isosceles Triangle 405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2" name="Group 381"/>
            <p:cNvGrpSpPr/>
            <p:nvPr/>
          </p:nvGrpSpPr>
          <p:grpSpPr>
            <a:xfrm>
              <a:off x="7202867" y="4592277"/>
              <a:ext cx="1036437" cy="395956"/>
              <a:chOff x="7197546" y="1220652"/>
              <a:chExt cx="1036437" cy="395956"/>
            </a:xfrm>
          </p:grpSpPr>
          <p:grpSp>
            <p:nvGrpSpPr>
              <p:cNvPr id="397" name="Group 396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01" name="Oval 400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Isosceles Triangle 401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8" name="Group 397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399" name="Oval 398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Isosceles Triangle 399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3" name="Group 382"/>
            <p:cNvGrpSpPr/>
            <p:nvPr/>
          </p:nvGrpSpPr>
          <p:grpSpPr>
            <a:xfrm>
              <a:off x="7202867" y="5266602"/>
              <a:ext cx="1036437" cy="395956"/>
              <a:chOff x="7197546" y="1220652"/>
              <a:chExt cx="1036437" cy="395956"/>
            </a:xfrm>
          </p:grpSpPr>
          <p:grpSp>
            <p:nvGrpSpPr>
              <p:cNvPr id="391" name="Group 390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395" name="Oval 394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Isosceles Triangle 395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2" name="Group 391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393" name="Oval 392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Isosceles Triangle 393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4" name="Group 383"/>
            <p:cNvGrpSpPr/>
            <p:nvPr/>
          </p:nvGrpSpPr>
          <p:grpSpPr>
            <a:xfrm>
              <a:off x="7202867" y="5940930"/>
              <a:ext cx="1036437" cy="395956"/>
              <a:chOff x="7197546" y="1220652"/>
              <a:chExt cx="1036437" cy="395956"/>
            </a:xfrm>
          </p:grpSpPr>
          <p:grpSp>
            <p:nvGrpSpPr>
              <p:cNvPr id="385" name="Group 384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389" name="Oval 388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Isosceles Triangle 389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6" name="Group 385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387" name="Oval 386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Isosceles Triangle 387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34" name="Group 433"/>
          <p:cNvGrpSpPr/>
          <p:nvPr/>
        </p:nvGrpSpPr>
        <p:grpSpPr>
          <a:xfrm>
            <a:off x="3078420" y="1220652"/>
            <a:ext cx="1036437" cy="395956"/>
            <a:chOff x="7197546" y="1220652"/>
            <a:chExt cx="1036437" cy="395956"/>
          </a:xfrm>
        </p:grpSpPr>
        <p:grpSp>
          <p:nvGrpSpPr>
            <p:cNvPr id="484" name="Group 483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88" name="Oval 487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Isosceles Triangle 488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5" name="Group 484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86" name="Oval 485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Isosceles Triangle 486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5" name="Group 434"/>
          <p:cNvGrpSpPr/>
          <p:nvPr/>
        </p:nvGrpSpPr>
        <p:grpSpPr>
          <a:xfrm>
            <a:off x="3078420" y="1894977"/>
            <a:ext cx="1036437" cy="395956"/>
            <a:chOff x="7197546" y="1220652"/>
            <a:chExt cx="1036437" cy="395956"/>
          </a:xfrm>
        </p:grpSpPr>
        <p:grpSp>
          <p:nvGrpSpPr>
            <p:cNvPr id="478" name="Group 477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82" name="Oval 481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Isosceles Triangle 482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9" name="Group 478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80" name="Oval 479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Isosceles Triangle 480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6" name="Group 435"/>
          <p:cNvGrpSpPr/>
          <p:nvPr/>
        </p:nvGrpSpPr>
        <p:grpSpPr>
          <a:xfrm>
            <a:off x="3078420" y="2569302"/>
            <a:ext cx="1036437" cy="395956"/>
            <a:chOff x="7197546" y="1220652"/>
            <a:chExt cx="1036437" cy="395956"/>
          </a:xfrm>
        </p:grpSpPr>
        <p:grpSp>
          <p:nvGrpSpPr>
            <p:cNvPr id="472" name="Group 471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76" name="Oval 475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Isosceles Triangle 476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Group 472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74" name="Oval 473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Isosceles Triangle 474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7" name="Group 436"/>
          <p:cNvGrpSpPr/>
          <p:nvPr/>
        </p:nvGrpSpPr>
        <p:grpSpPr>
          <a:xfrm>
            <a:off x="3078420" y="3243627"/>
            <a:ext cx="1036437" cy="395956"/>
            <a:chOff x="7197546" y="1220652"/>
            <a:chExt cx="1036437" cy="395956"/>
          </a:xfrm>
        </p:grpSpPr>
        <p:grpSp>
          <p:nvGrpSpPr>
            <p:cNvPr id="466" name="Group 465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70" name="Oval 469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Isosceles Triangle 470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7" name="Group 466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68" name="Oval 467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Isosceles Triangle 468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8" name="Group 437"/>
          <p:cNvGrpSpPr/>
          <p:nvPr/>
        </p:nvGrpSpPr>
        <p:grpSpPr>
          <a:xfrm>
            <a:off x="3078420" y="3917952"/>
            <a:ext cx="1036437" cy="395956"/>
            <a:chOff x="7197546" y="1220652"/>
            <a:chExt cx="1036437" cy="395956"/>
          </a:xfrm>
        </p:grpSpPr>
        <p:grpSp>
          <p:nvGrpSpPr>
            <p:cNvPr id="460" name="Group 459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64" name="Oval 463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Isosceles Triangle 464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1" name="Group 460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62" name="Oval 461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Isosceles Triangle 462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9" name="Group 438"/>
          <p:cNvGrpSpPr/>
          <p:nvPr/>
        </p:nvGrpSpPr>
        <p:grpSpPr>
          <a:xfrm>
            <a:off x="3078420" y="4592277"/>
            <a:ext cx="1036437" cy="395956"/>
            <a:chOff x="7197546" y="1220652"/>
            <a:chExt cx="1036437" cy="395956"/>
          </a:xfrm>
        </p:grpSpPr>
        <p:grpSp>
          <p:nvGrpSpPr>
            <p:cNvPr id="454" name="Group 453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58" name="Oval 457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Isosceles Triangle 458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5" name="Group 454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56" name="Oval 455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Isosceles Triangle 456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0" name="Group 439"/>
          <p:cNvGrpSpPr/>
          <p:nvPr/>
        </p:nvGrpSpPr>
        <p:grpSpPr>
          <a:xfrm>
            <a:off x="3078420" y="5266602"/>
            <a:ext cx="1036437" cy="395956"/>
            <a:chOff x="7197546" y="1220652"/>
            <a:chExt cx="1036437" cy="395956"/>
          </a:xfrm>
        </p:grpSpPr>
        <p:grpSp>
          <p:nvGrpSpPr>
            <p:cNvPr id="448" name="Group 447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52" name="Oval 451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Isosceles Triangle 452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9" name="Group 448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50" name="Oval 449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Isosceles Triangle 450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1" name="Group 490"/>
          <p:cNvGrpSpPr/>
          <p:nvPr/>
        </p:nvGrpSpPr>
        <p:grpSpPr>
          <a:xfrm>
            <a:off x="1699445" y="1220652"/>
            <a:ext cx="1036437" cy="395956"/>
            <a:chOff x="7197546" y="1220652"/>
            <a:chExt cx="1036437" cy="395956"/>
          </a:xfrm>
        </p:grpSpPr>
        <p:grpSp>
          <p:nvGrpSpPr>
            <p:cNvPr id="541" name="Group 540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545" name="Oval 544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Isosceles Triangle 545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543" name="Oval 542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Isosceles Triangle 543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2" name="Group 491"/>
          <p:cNvGrpSpPr/>
          <p:nvPr/>
        </p:nvGrpSpPr>
        <p:grpSpPr>
          <a:xfrm>
            <a:off x="1699445" y="1894977"/>
            <a:ext cx="1036437" cy="395956"/>
            <a:chOff x="7197546" y="1220652"/>
            <a:chExt cx="1036437" cy="395956"/>
          </a:xfrm>
        </p:grpSpPr>
        <p:grpSp>
          <p:nvGrpSpPr>
            <p:cNvPr id="535" name="Group 534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539" name="Oval 538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Isosceles Triangle 539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6" name="Group 535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537" name="Oval 536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Isosceles Triangle 537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5416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18892</TotalTime>
  <Words>437</Words>
  <Application>Microsoft Office PowerPoint</Application>
  <PresentationFormat>On-screen Show (4:3)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Kyla Zaret</dc:creator>
  <cp:lastModifiedBy>Kyla Zaret</cp:lastModifiedBy>
  <cp:revision>151</cp:revision>
  <dcterms:created xsi:type="dcterms:W3CDTF">2021-11-18T01:53:38Z</dcterms:created>
  <dcterms:modified xsi:type="dcterms:W3CDTF">2021-12-13T23:22:39Z</dcterms:modified>
</cp:coreProperties>
</file>